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385" r:id="rId4"/>
    <p:sldId id="375" r:id="rId5"/>
    <p:sldId id="261" r:id="rId6"/>
    <p:sldId id="401" r:id="rId7"/>
    <p:sldId id="388" r:id="rId8"/>
    <p:sldId id="402" r:id="rId9"/>
    <p:sldId id="386" r:id="rId10"/>
    <p:sldId id="403" r:id="rId11"/>
    <p:sldId id="404" r:id="rId13"/>
    <p:sldId id="409" r:id="rId14"/>
    <p:sldId id="410" r:id="rId15"/>
    <p:sldId id="411" r:id="rId16"/>
    <p:sldId id="268" r:id="rId17"/>
    <p:sldId id="412" r:id="rId18"/>
    <p:sldId id="26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</p:showPr>
  <p:clrMru>
    <a:srgbClr val="F6F8F8"/>
    <a:srgbClr val="FDAF5B"/>
    <a:srgbClr val="404040"/>
    <a:srgbClr val="F8B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3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" y="74295"/>
            <a:ext cx="800735" cy="196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029C-34C1-4D6B-A5E7-5AE31DD0A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9269F-E019-4E1F-A278-82BC296E50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mailto:support@edrawsoft.com" TargetMode="External"/><Relationship Id="rId2" Type="http://schemas.openxmlformats.org/officeDocument/2006/relationships/hyperlink" Target="http://www.edrawsoft.com/" TargetMode="Externa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447800" y="3546926"/>
            <a:ext cx="9296401" cy="2482186"/>
            <a:chOff x="1770609" y="3512121"/>
            <a:chExt cx="8353757" cy="2482186"/>
          </a:xfrm>
        </p:grpSpPr>
        <p:sp>
          <p:nvSpPr>
            <p:cNvPr id="34" name="文本框 33"/>
            <p:cNvSpPr txBox="1"/>
            <p:nvPr/>
          </p:nvSpPr>
          <p:spPr>
            <a:xfrm>
              <a:off x="1770609" y="3512121"/>
              <a:ext cx="8353757" cy="163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auto" hangingPunct="0"/>
              <a:r>
                <a:rPr lang="zh-CN" altLang="en-US" sz="3600" dirty="0">
                  <a:solidFill>
                    <a:srgbClr val="FDAF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Edraw Max</a:t>
              </a:r>
              <a:br>
                <a:rPr lang="en-US" altLang="zh-CN" sz="3600" dirty="0">
                  <a:solidFill>
                    <a:srgbClr val="FDAF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</a:br>
              <a:r>
                <a:rPr lang="de-DE" altLang="en-US" sz="2400" dirty="0">
                  <a:solidFill>
                    <a:srgbClr val="FDAF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All-in-One Diagramm Software</a:t>
              </a:r>
              <a:r>
                <a:rPr lang="en-US" altLang="zh-CN" sz="3200" dirty="0"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Candara" panose="020E0502030303020204" charset="0"/>
                </a:rPr>
                <a:t> </a:t>
              </a:r>
              <a:endParaRPr lang="zh-CN" altLang="en-US" sz="3200" spc="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zh-CN" altLang="en-US" sz="3200" spc="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71180" y="5657786"/>
              <a:ext cx="8352615" cy="33652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charset="0"/>
                  <a:ea typeface="微软雅黑" panose="020B0503020204020204" pitchFamily="34" charset="-122"/>
                  <a:cs typeface="Candara" panose="020E0502030303020204" charset="0"/>
                </a:rPr>
                <a:t>Official Webseite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charset="0"/>
                  <a:ea typeface="微软雅黑" panose="020B0503020204020204" pitchFamily="34" charset="-122"/>
                  <a:cs typeface="Candara" panose="020E0502030303020204" charset="0"/>
                </a:rPr>
                <a:t>：</a:t>
              </a:r>
              <a:r>
                <a:rPr lang="zh-CN" altLang="en-US" sz="1400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ndara" panose="020E0502030303020204" charset="0"/>
                  <a:ea typeface="微软雅黑" panose="020B0503020204020204" pitchFamily="34" charset="-122"/>
                  <a:cs typeface="Candara" panose="020E0502030303020204" charset="0"/>
                </a:rPr>
                <a:t>https://www.edrawsoft.com/edraw-max.php</a:t>
              </a:r>
              <a:endParaRPr lang="zh-CN" altLang="en-US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71180" y="4815141"/>
              <a:ext cx="8353185" cy="583565"/>
            </a:xfrm>
            <a:prstGeom prst="rect">
              <a:avLst/>
            </a:prstGeom>
            <a:noFill/>
            <a:ln w="317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1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Professional diagram software for Windows, Mac and Linux.</a:t>
              </a:r>
              <a:endPara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Provides all visualization solutions from diagram drawing, graphic design to data visualization.</a:t>
              </a:r>
              <a:r>
                <a:rPr lang="en-US" altLang="zh-CN" sz="18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dara" panose="020E0502030303020204" charset="0"/>
                </a:rPr>
                <a:t> </a:t>
              </a:r>
              <a:endParaRPr lang="en-US" altLang="zh-CN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dara" panose="020E0502030303020204" charset="0"/>
              </a:endParaRPr>
            </a:p>
          </p:txBody>
        </p:sp>
      </p:grpSp>
      <p:pic>
        <p:nvPicPr>
          <p:cNvPr id="5" name="图片 4" descr="flow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10" y="436880"/>
            <a:ext cx="558165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 Smart Connector to Connect Shapes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5420" y="815975"/>
            <a:ext cx="8900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connectors can be glued to shapes so that when you move the shapes it will remain connected.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0220" y="2384425"/>
            <a:ext cx="2818130" cy="1937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96615" y="2383790"/>
            <a:ext cx="3238500" cy="19386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742430" y="1960880"/>
            <a:ext cx="4561840" cy="29235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935" y="2403475"/>
            <a:ext cx="2943225" cy="1885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2517775"/>
            <a:ext cx="2571750" cy="1619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620" y="2080895"/>
            <a:ext cx="4363085" cy="2683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Data-interactive Charts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5420" y="901700"/>
            <a:ext cx="8900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Smart Wizard enables users to easily convert data into diagrams and vice versa.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 descr="execel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9005" y="1569720"/>
            <a:ext cx="3518535" cy="2555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图片 10" descr="im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095" y="2708910"/>
            <a:ext cx="4846955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右箭头 11"/>
          <p:cNvSpPr/>
          <p:nvPr/>
        </p:nvSpPr>
        <p:spPr>
          <a:xfrm rot="2393081">
            <a:off x="3885565" y="2505710"/>
            <a:ext cx="756285" cy="34099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 rot="13192603">
            <a:off x="2877820" y="3992245"/>
            <a:ext cx="756285" cy="34099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690" y="2533650"/>
            <a:ext cx="2586990" cy="3086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Automatically Snap and Glue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5420" y="901700"/>
            <a:ext cx="9366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snap and glue function makes it easy to connect shapes and combine shapes together.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1925" y="2336165"/>
            <a:ext cx="2486660" cy="23888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60705" y="2065655"/>
            <a:ext cx="3666490" cy="30657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home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0854" y="1963063"/>
            <a:ext cx="4392488" cy="33379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0555" y="1762760"/>
            <a:ext cx="4122420" cy="37420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" y="2162810"/>
            <a:ext cx="3448050" cy="2762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32850" y="1997710"/>
            <a:ext cx="2924175" cy="30657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Online Templates Center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93520" y="901700"/>
            <a:ext cx="936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 can search more templates from our Online Templates Center. You can also contribute templates so that other people could benefits from your contribution.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1690370"/>
            <a:ext cx="5435600" cy="4529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1690370"/>
            <a:ext cx="5417820" cy="4598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41"/>
          <p:cNvSpPr/>
          <p:nvPr/>
        </p:nvSpPr>
        <p:spPr>
          <a:xfrm>
            <a:off x="746733" y="1761461"/>
            <a:ext cx="629407" cy="629407"/>
          </a:xfrm>
          <a:prstGeom prst="ellipse">
            <a:avLst/>
          </a:prstGeom>
          <a:solidFill>
            <a:srgbClr val="40404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917196" y="1954480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8435" y="1920875"/>
            <a:ext cx="503999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Edraw Max has a pretty fine compatibility with Visio .vsdx files. Supports both import and export of Visio files.</a:t>
            </a:r>
            <a:endParaRPr lang="en-US" altLang="de-DE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8435" y="1673225"/>
            <a:ext cx="4328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Compatible with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Visio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.vsdx Files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Oval 41"/>
          <p:cNvSpPr/>
          <p:nvPr/>
        </p:nvSpPr>
        <p:spPr>
          <a:xfrm>
            <a:off x="746733" y="2900783"/>
            <a:ext cx="629407" cy="629407"/>
          </a:xfrm>
          <a:prstGeom prst="ellipse">
            <a:avLst/>
          </a:prstGeom>
          <a:solidFill>
            <a:srgbClr val="F8B7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917196" y="3093802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8435" y="3054350"/>
            <a:ext cx="498157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ClrTx/>
              <a:buSzTx/>
              <a:buFontTx/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cross-platform based, and used as the best alternative for Visio users with Mac and Linux OS.</a:t>
            </a:r>
            <a:endParaRPr lang="en-US" altLang="de-DE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8435" y="2813050"/>
            <a:ext cx="4328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Works on Windows, Mac and Linux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Oval 41"/>
          <p:cNvSpPr/>
          <p:nvPr/>
        </p:nvSpPr>
        <p:spPr>
          <a:xfrm>
            <a:off x="746733" y="4030580"/>
            <a:ext cx="629407" cy="629407"/>
          </a:xfrm>
          <a:prstGeom prst="ellipse">
            <a:avLst/>
          </a:prstGeom>
          <a:solidFill>
            <a:srgbClr val="40404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917196" y="4223599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8435" y="4189730"/>
            <a:ext cx="4911090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ClrTx/>
              <a:buSzTx/>
              <a:buFontTx/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has 12000+ symbols and 3000+ templates, and offers more drawing types including even infographics, charts, and graphic organizers.</a:t>
            </a:r>
            <a:endParaRPr lang="en-US" altLang="de-DE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48435" y="3942715"/>
            <a:ext cx="44697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More Templates and Symbols than Visio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Oval 41"/>
          <p:cNvSpPr/>
          <p:nvPr/>
        </p:nvSpPr>
        <p:spPr>
          <a:xfrm>
            <a:off x="746733" y="5160377"/>
            <a:ext cx="629407" cy="629407"/>
          </a:xfrm>
          <a:prstGeom prst="ellipse">
            <a:avLst/>
          </a:prstGeom>
          <a:solidFill>
            <a:srgbClr val="F8B75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917196" y="5353396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8435" y="5320030"/>
            <a:ext cx="4981575" cy="302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5000"/>
              </a:lnSpc>
              <a:buClrTx/>
              <a:buSzTx/>
              <a:buFontTx/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It's much more affordable, and you can get a 24-hour email service.</a:t>
            </a:r>
            <a:endParaRPr lang="en-US" altLang="de-DE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48435" y="5072380"/>
            <a:ext cx="4328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Less Expensive and Better Service than Visio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2292985"/>
            <a:ext cx="4838700" cy="25908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56870" y="13208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Edraw Max - A Solid Alternative to Microsoft Visio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353435" y="2369185"/>
            <a:ext cx="679132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buClrTx/>
              <a:buSzTx/>
              <a:buFontTx/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Edraw Max is also quite advantageous in terms of license fee. You can spend a small amount of money yet receive more value.</a:t>
            </a:r>
            <a:endParaRPr lang="en-US" altLang="zh-CN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3220" y="337185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Competitive Advantage of Edraw Max – Low Cost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695" y="2008505"/>
            <a:ext cx="1724660" cy="1224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94075" y="3782060"/>
            <a:ext cx="679132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5000"/>
              </a:lnSpc>
              <a:buClrTx/>
              <a:buSzTx/>
              <a:buFontTx/>
            </a:pPr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With Edraw Max, you can choose an one-time fee instead of paying it for every year.</a:t>
            </a:r>
            <a:endParaRPr lang="en-US" altLang="zh-CN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05" y="3633470"/>
            <a:ext cx="1013460" cy="9975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10" y="337185"/>
            <a:ext cx="12184380" cy="455739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8610" y="337185"/>
            <a:ext cx="8664575" cy="3876040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144780" y="4048125"/>
            <a:ext cx="1096645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You!</a:t>
            </a:r>
            <a:r>
              <a:rPr lang="en-US" altLang="zh-CN" sz="8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8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393565" y="5370195"/>
            <a:ext cx="7743825" cy="142430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pPr algn="r">
              <a:lnSpc>
                <a:spcPct val="80000"/>
              </a:lnSpc>
            </a:pPr>
            <a:r>
              <a:rPr 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Edraw Max 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All-in-one Diagram Design Software</a:t>
            </a:r>
            <a:endParaRPr lang="en-US" altLang="zh-C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endParaRPr lang="en-US" altLang="zh-CN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r">
              <a:lnSpc>
                <a:spcPct val="80000"/>
              </a:lnSpc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http://www.edrawsoft.com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support@edrawsoft.com</a:t>
            </a:r>
            <a:endParaRPr lang="zh-CN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310755" y="5156835"/>
            <a:ext cx="36836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Used as a</a:t>
            </a:r>
            <a:r>
              <a:rPr lang="zh-CN" altLang="en-US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 Visio Alternative</a:t>
            </a:r>
            <a:endParaRPr lang="zh-CN" altLang="en-US" sz="2000" i="1" dirty="0">
              <a:solidFill>
                <a:srgbClr val="F8B759"/>
              </a:solidFill>
              <a:latin typeface="Candara" panose="020E0502030303020204" charset="0"/>
              <a:ea typeface="微软雅黑" panose="020B0503020204020204" pitchFamily="34" charset="-122"/>
              <a:cs typeface="Candara" panose="020E050203030302020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6855" y="1344930"/>
            <a:ext cx="554355" cy="568325"/>
          </a:xfrm>
          <a:prstGeom prst="ellipse">
            <a:avLst/>
          </a:prstGeom>
          <a:solidFill>
            <a:srgbClr val="F8B759"/>
          </a:solidFill>
          <a:ln w="25400">
            <a:solidFill>
              <a:srgbClr val="F8B7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8702" y="1358849"/>
            <a:ext cx="728357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586855" y="2276475"/>
            <a:ext cx="554355" cy="5867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8702" y="2289817"/>
            <a:ext cx="728357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586855" y="3194050"/>
            <a:ext cx="592455" cy="601345"/>
          </a:xfrm>
          <a:prstGeom prst="ellipse">
            <a:avLst/>
          </a:prstGeom>
          <a:solidFill>
            <a:srgbClr val="F8B759"/>
          </a:solidFill>
          <a:ln w="25400">
            <a:solidFill>
              <a:srgbClr val="F8B7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28435" y="3207385"/>
            <a:ext cx="71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86855" y="4126230"/>
            <a:ext cx="573405" cy="606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28702" y="4139424"/>
            <a:ext cx="7283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586855" y="5048885"/>
            <a:ext cx="573405" cy="596900"/>
          </a:xfrm>
          <a:prstGeom prst="ellipse">
            <a:avLst/>
          </a:prstGeom>
          <a:solidFill>
            <a:srgbClr val="F8B759"/>
          </a:solidFill>
          <a:ln w="25400">
            <a:solidFill>
              <a:srgbClr val="F8B7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28702" y="5062153"/>
            <a:ext cx="7283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6050" y="714375"/>
            <a:ext cx="625729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Edraw Max</a:t>
            </a:r>
            <a:br>
              <a:rPr lang="en-US" altLang="zh-CN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</a:br>
            <a:r>
              <a:rPr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Stimulate your creativity. Create perfect diagrams.</a:t>
            </a:r>
            <a:endParaRPr altLang="zh-CN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10755" y="1420495"/>
            <a:ext cx="448754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All-in-One Diagramm Software</a:t>
            </a:r>
            <a:endParaRPr lang="en-US" altLang="zh-CN" sz="2000" i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charset="0"/>
              <a:ea typeface="微软雅黑" panose="020B0503020204020204" pitchFamily="34" charset="-122"/>
              <a:cs typeface="Candara" panose="020E0502030303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0755" y="2351405"/>
            <a:ext cx="44875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  <a:sym typeface="+mn-ea"/>
              </a:rPr>
              <a:t>Abundant Templates &amp; Examples</a:t>
            </a:r>
            <a:endParaRPr lang="en-US" sz="2000" i="1" dirty="0">
              <a:solidFill>
                <a:srgbClr val="FDAF5B"/>
              </a:solidFill>
              <a:effectLst/>
              <a:latin typeface="Candara" panose="020E0502030303020204" charset="0"/>
              <a:ea typeface="微软雅黑" panose="020B0503020204020204" pitchFamily="34" charset="-122"/>
              <a:cs typeface="Candara" panose="020E050203030302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10755" y="3268980"/>
            <a:ext cx="448818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de-DE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Extensive Vector Symbols</a:t>
            </a:r>
            <a:endParaRPr lang="en-US" altLang="de-DE" sz="2000" i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charset="0"/>
              <a:ea typeface="微软雅黑" panose="020B0503020204020204" pitchFamily="34" charset="-122"/>
              <a:cs typeface="Candara" panose="020E050203030302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0755" y="4201160"/>
            <a:ext cx="448691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de-DE" altLang="zh-CN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Smart </a:t>
            </a:r>
            <a:r>
              <a:rPr lang="en-US" altLang="de-DE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&amp; </a:t>
            </a:r>
            <a:r>
              <a:rPr lang="de-DE" altLang="zh-CN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Intuitive </a:t>
            </a:r>
            <a:r>
              <a:rPr lang="en-US" altLang="de-DE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Drawing</a:t>
            </a:r>
            <a:r>
              <a:rPr lang="de-DE" altLang="zh-CN" sz="2000" i="1" dirty="0">
                <a:solidFill>
                  <a:srgbClr val="F8B759"/>
                </a:solidFill>
                <a:latin typeface="Candara" panose="020E0502030303020204" charset="0"/>
                <a:ea typeface="微软雅黑" panose="020B0503020204020204" pitchFamily="34" charset="-122"/>
                <a:cs typeface="Candara" panose="020E0502030303020204" charset="0"/>
              </a:rPr>
              <a:t> </a:t>
            </a:r>
            <a:endParaRPr lang="de-DE" altLang="zh-CN" sz="2000" i="1" dirty="0">
              <a:solidFill>
                <a:srgbClr val="F8B759"/>
              </a:solidFill>
              <a:latin typeface="Candara" panose="020E0502030303020204" charset="0"/>
              <a:ea typeface="微软雅黑" panose="020B0503020204020204" pitchFamily="34" charset="-122"/>
              <a:cs typeface="Candara" panose="020E050203030302020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970" y="2407920"/>
            <a:ext cx="6014085" cy="3443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570" y="2413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Edraw Max - All in One Diagramm Software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1925" y="991870"/>
            <a:ext cx="9328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Edraw max is an all-in-one diagramming tool which can handle more than 260 types of diagrams, including flowcharts, org charts, electrical diagrams, infographics, etc.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3910" y="2277745"/>
            <a:ext cx="4278630" cy="3409950"/>
          </a:xfrm>
          <a:prstGeom prst="rect">
            <a:avLst/>
          </a:prstGeom>
        </p:spPr>
      </p:pic>
      <p:sp>
        <p:nvSpPr>
          <p:cNvPr id="21508" name="TextBox 3"/>
          <p:cNvSpPr txBox="1"/>
          <p:nvPr/>
        </p:nvSpPr>
        <p:spPr>
          <a:xfrm>
            <a:off x="948690" y="1981835"/>
            <a:ext cx="3540125" cy="4324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Flowchart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Network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Organizational Chart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Business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Science and Education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Mind Map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Fashion Design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ko-KR" dirty="0">
                <a:latin typeface="Arial" panose="020B0604020202020204" pitchFamily="34" charset="0"/>
                <a:ea typeface="Malgun Gothic" panose="020B0503020000020004" pitchFamily="34" charset="-127"/>
              </a:rPr>
              <a:t>UML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Workflow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Software Development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  <a:endParaRPr lang="en-US" altLang="ko-KR" dirty="0">
              <a:solidFill>
                <a:schemeClr val="accent4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accent4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831273" y="1981835"/>
            <a:ext cx="3602038" cy="4601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Electrical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P&amp;ID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Floor Plan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Charts and Graphs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Gantt Chart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Web Diagram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Graphic Organizers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en-US" altLang="zh-CN" dirty="0"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buClr>
                <a:schemeClr val="accent1"/>
              </a:buClr>
              <a:buNone/>
            </a:pPr>
            <a:endParaRPr lang="en-US" altLang="ko-KR" dirty="0">
              <a:latin typeface="Arial" panose="020B0604020202020204" pitchFamily="34" charset="0"/>
              <a:ea typeface="굴림"/>
            </a:endParaRPr>
          </a:p>
          <a:p>
            <a:pPr eaLnBrk="1" hangingPunct="1"/>
            <a:endParaRPr lang="en-US" altLang="ko-KR" dirty="0">
              <a:latin typeface="Arial" panose="020B0604020202020204" pitchFamily="34" charset="0"/>
              <a:ea typeface="굴림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570" y="7874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Thousands of Templates Free to Use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1925" y="991235"/>
            <a:ext cx="9328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There are templates for each drawing type that help users start quickly and save time.  You can find 3000+ templates in total in Edraw Max.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1859915"/>
            <a:ext cx="3810000" cy="23241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53225" y="1812290"/>
            <a:ext cx="3822700" cy="24428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" y="2141855"/>
            <a:ext cx="5715000" cy="35718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93115" y="2109470"/>
            <a:ext cx="5715000" cy="36582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4413250"/>
            <a:ext cx="4572000" cy="20193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753225" y="4413250"/>
            <a:ext cx="4572635" cy="2018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570" y="7874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Rich Symbols and Elements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1925" y="991235"/>
            <a:ext cx="9328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software offers more than 12000 vector symbols. Simply drag and drop the symbols to create your designs.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315" y="2023110"/>
            <a:ext cx="10961370" cy="4382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917196" y="4965279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570" y="7874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Export to Other File Formats with 1 Click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1925" y="991235"/>
            <a:ext cx="9328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Through one click you can turn your drawing to other file formats such as PDF, JPG, Word, Excel, PPT, Html, Visio, etc.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555" y="1826895"/>
            <a:ext cx="5524500" cy="4238625"/>
          </a:xfrm>
          <a:prstGeom prst="rect">
            <a:avLst/>
          </a:prstGeom>
        </p:spPr>
      </p:pic>
      <p:sp>
        <p:nvSpPr>
          <p:cNvPr id="21508" name="TextBox 3"/>
          <p:cNvSpPr txBox="1"/>
          <p:nvPr/>
        </p:nvSpPr>
        <p:spPr>
          <a:xfrm>
            <a:off x="1431925" y="1971675"/>
            <a:ext cx="3540125" cy="4324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JPG, PNG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VSDX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DOCX (Word)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PPTX (PowerPoint)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XLSX (Excel)</a:t>
            </a:r>
            <a:endParaRPr lang="en-US" altLang="ko-KR" dirty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ko-KR" dirty="0">
                <a:latin typeface="Arial" panose="020B0604020202020204" pitchFamily="34" charset="0"/>
                <a:ea typeface="Malgun Gothic" panose="020B0503020000020004" pitchFamily="34" charset="-127"/>
              </a:rPr>
              <a:t>HTML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SVG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PS, EPS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TIFF</a:t>
            </a:r>
            <a:endParaRPr lang="en-US" altLang="ko-KR" dirty="0">
              <a:solidFill>
                <a:schemeClr val="accent4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 marL="649605" lvl="1" indent="-285750" eaLnBrk="1" hangingPunct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altLang="ko-KR" dirty="0">
              <a:solidFill>
                <a:schemeClr val="accent4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1169291" y="4716359"/>
            <a:ext cx="288481" cy="243368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570" y="177165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Present Data Attractively in Diagrams and Charts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08" name="TextBox 3"/>
          <p:cNvSpPr txBox="1"/>
          <p:nvPr/>
        </p:nvSpPr>
        <p:spPr>
          <a:xfrm>
            <a:off x="6415405" y="2073275"/>
            <a:ext cx="4788535" cy="288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Make data clear at a glance.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Combine data with diagrams.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49605" lvl="1" indent="-285750" eaLnBrk="1" hangingPunct="1">
              <a:lnSpc>
                <a:spcPct val="130000"/>
              </a:lnSpc>
              <a:buClr>
                <a:schemeClr val="accent1"/>
              </a:buClr>
              <a:buFont typeface="Wingdings" panose="05000000000000000000" charset="0"/>
              <a:buChar char="u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Make your diagrams and charts more dynamic by inserting </a:t>
            </a:r>
            <a:r>
              <a:rPr lang="en-US" altLang="zh-CN" dirty="0">
                <a:solidFill>
                  <a:srgbClr val="FDAF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hyperlinks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dirty="0">
                <a:solidFill>
                  <a:srgbClr val="FDAF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notes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FDAF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attachments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649605" lvl="1" indent="-285750" eaLnBrk="1" hangingPunct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136775"/>
            <a:ext cx="4467860" cy="2822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56690" y="2137410"/>
            <a:ext cx="4467860" cy="28219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7105" y="6468745"/>
            <a:ext cx="10257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de-DE" sz="1400">
                <a:latin typeface="Arial" panose="020B0604020202020204" pitchFamily="34" charset="0"/>
                <a:cs typeface="Arial" panose="020B0604020202020204" pitchFamily="34" charset="0"/>
              </a:rPr>
              <a:t>Tutorials</a:t>
            </a:r>
            <a:r>
              <a:rPr lang="en-US" altLang="de-DE" sz="14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de-DE" sz="1400" u="sng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https://www.edrawsoft.com/howitworks.php</a:t>
            </a:r>
            <a:endParaRPr lang="en-US" altLang="de-DE" sz="1400" u="sng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 Drawing Skill is Required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52980" y="815975"/>
            <a:ext cx="823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You can create a diagram in only 5 steps, no drawing skill is needed.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710" y="1501140"/>
            <a:ext cx="10115550" cy="4600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1375" y="1649730"/>
            <a:ext cx="39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41375" y="2664460"/>
            <a:ext cx="39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41375" y="3617595"/>
            <a:ext cx="39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841375" y="4566285"/>
            <a:ext cx="39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841375" y="5517515"/>
            <a:ext cx="39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5.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2570" y="-29210"/>
            <a:ext cx="11706860" cy="8451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75000"/>
              </a:lnSpc>
            </a:pPr>
            <a:r>
              <a:rPr lang="en-US" altLang="zh-CN" sz="2800" dirty="0">
                <a:solidFill>
                  <a:srgbClr val="FDAF5B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 Quick Floating Buttons</a:t>
            </a:r>
            <a:endParaRPr lang="en-US" altLang="zh-CN" sz="2800" dirty="0">
              <a:solidFill>
                <a:srgbClr val="FDAF5B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74470" y="815975"/>
            <a:ext cx="89001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quick floating buttons allow you to reach the result your want in a smarter way.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59" y="1627665"/>
            <a:ext cx="2239719" cy="17064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6100" y="1627505"/>
            <a:ext cx="2324735" cy="17056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43580" y="1618615"/>
            <a:ext cx="3238500" cy="29235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05" y="1646555"/>
            <a:ext cx="3190875" cy="28670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755" y="1795145"/>
            <a:ext cx="4191635" cy="23507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742430" y="1617980"/>
            <a:ext cx="4561840" cy="29235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42" y="3510136"/>
            <a:ext cx="2323810" cy="149163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46100" y="3403600"/>
            <a:ext cx="2324735" cy="17056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870835" y="4733925"/>
            <a:ext cx="831024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63855" lvl="1" indent="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For example: </a:t>
            </a:r>
            <a:b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</a:b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By clicking the floating button, you can quickly change another symbol style.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fbc53b95-d311-451c-aac5-93e7d898069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3529</Words>
  <Application>WPS 演示</Application>
  <PresentationFormat>宽屏</PresentationFormat>
  <Paragraphs>167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Candara</vt:lpstr>
      <vt:lpstr>Wingdings</vt:lpstr>
      <vt:lpstr>Malgun Gothic</vt:lpstr>
      <vt:lpstr>굴림</vt:lpstr>
      <vt:lpstr>Lato</vt:lpstr>
      <vt:lpstr>Arial Unicode MS</vt:lpstr>
      <vt:lpstr>等线 Light</vt:lpstr>
      <vt:lpstr>等线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稻壳儿演示武汉组</dc:creator>
  <cp:lastModifiedBy>莹fhl</cp:lastModifiedBy>
  <cp:revision>137</cp:revision>
  <dcterms:created xsi:type="dcterms:W3CDTF">2018-05-22T07:21:00Z</dcterms:created>
  <dcterms:modified xsi:type="dcterms:W3CDTF">2019-04-01T08:22:20Z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